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317" r:id="rId5"/>
    <p:sldId id="307" r:id="rId6"/>
    <p:sldId id="323" r:id="rId7"/>
    <p:sldId id="309" r:id="rId8"/>
    <p:sldId id="324" r:id="rId9"/>
    <p:sldId id="319" r:id="rId10"/>
    <p:sldId id="320" r:id="rId11"/>
    <p:sldId id="321" r:id="rId12"/>
    <p:sldId id="325" r:id="rId13"/>
    <p:sldId id="326" r:id="rId14"/>
    <p:sldId id="328" r:id="rId15"/>
    <p:sldId id="327" r:id="rId16"/>
    <p:sldId id="30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36A58"/>
    <a:srgbClr val="505A47"/>
    <a:srgbClr val="D1D8B7"/>
    <a:srgbClr val="A09D79"/>
    <a:srgbClr val="AD5C4D"/>
    <a:srgbClr val="543E35"/>
    <a:srgbClr val="637700"/>
    <a:srgbClr val="FFF4ED"/>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405" autoAdjust="0"/>
  </p:normalViewPr>
  <p:slideViewPr>
    <p:cSldViewPr snapToGrid="0">
      <p:cViewPr varScale="1">
        <p:scale>
          <a:sx n="78" d="100"/>
          <a:sy n="78" d="100"/>
        </p:scale>
        <p:origin x="878" y="72"/>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11/28/2024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11/28/2024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EA0F40-E91D-2913-0B3B-C2DF80EBEA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332328-F9DD-FA76-2DBF-4C83FA18B0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06A440-6297-327F-A124-B9841DA3E1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A77A275-07E7-1677-49BF-7042725C8D7D}"/>
              </a:ext>
            </a:extLst>
          </p:cNvPr>
          <p:cNvSpPr>
            <a:spLocks noGrp="1"/>
          </p:cNvSpPr>
          <p:nvPr>
            <p:ph type="sldNum" sz="quarter" idx="5"/>
          </p:nvPr>
        </p:nvSpPr>
        <p:spPr/>
        <p:txBody>
          <a:bodyPr/>
          <a:lstStyle/>
          <a:p>
            <a:fld id="{7C366290-4595-5745-A50F-D5EC13BAC604}" type="slidenum">
              <a:rPr lang="en-US" noProof="0" smtClean="0"/>
              <a:t>10</a:t>
            </a:fld>
            <a:endParaRPr lang="en-US" noProof="0" dirty="0"/>
          </a:p>
        </p:txBody>
      </p:sp>
    </p:spTree>
    <p:extLst>
      <p:ext uri="{BB962C8B-B14F-4D97-AF65-F5344CB8AC3E}">
        <p14:creationId xmlns:p14="http://schemas.microsoft.com/office/powerpoint/2010/main" val="27777164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C4865-26C1-54BF-4078-14D2912270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DC06B2-1B13-7777-9E00-F3E94DC0B2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61128F-5F1D-D4C4-6CE8-33F62036613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847F2B-A9CC-F983-3A96-23D3E4916DC6}"/>
              </a:ext>
            </a:extLst>
          </p:cNvPr>
          <p:cNvSpPr>
            <a:spLocks noGrp="1"/>
          </p:cNvSpPr>
          <p:nvPr>
            <p:ph type="sldNum" sz="quarter" idx="5"/>
          </p:nvPr>
        </p:nvSpPr>
        <p:spPr/>
        <p:txBody>
          <a:bodyPr/>
          <a:lstStyle/>
          <a:p>
            <a:fld id="{7C366290-4595-5745-A50F-D5EC13BAC604}" type="slidenum">
              <a:rPr lang="en-US" noProof="0" smtClean="0"/>
              <a:t>11</a:t>
            </a:fld>
            <a:endParaRPr lang="en-US" noProof="0" dirty="0"/>
          </a:p>
        </p:txBody>
      </p:sp>
    </p:spTree>
    <p:extLst>
      <p:ext uri="{BB962C8B-B14F-4D97-AF65-F5344CB8AC3E}">
        <p14:creationId xmlns:p14="http://schemas.microsoft.com/office/powerpoint/2010/main" val="1548679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9AFC7-11CA-EFCC-746E-00EC7C6A0D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39D628-CB56-F59B-855F-D9971F24C1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AE7D63-C6F5-E9D1-CB81-E1F1CB74E6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7603D4-1131-CA6F-4C16-394649E0F7D1}"/>
              </a:ext>
            </a:extLst>
          </p:cNvPr>
          <p:cNvSpPr>
            <a:spLocks noGrp="1"/>
          </p:cNvSpPr>
          <p:nvPr>
            <p:ph type="sldNum" sz="quarter" idx="5"/>
          </p:nvPr>
        </p:nvSpPr>
        <p:spPr/>
        <p:txBody>
          <a:bodyPr/>
          <a:lstStyle/>
          <a:p>
            <a:fld id="{7C366290-4595-5745-A50F-D5EC13BAC604}" type="slidenum">
              <a:rPr lang="en-US" noProof="0" smtClean="0"/>
              <a:t>12</a:t>
            </a:fld>
            <a:endParaRPr lang="en-US" noProof="0" dirty="0"/>
          </a:p>
        </p:txBody>
      </p:sp>
    </p:spTree>
    <p:extLst>
      <p:ext uri="{BB962C8B-B14F-4D97-AF65-F5344CB8AC3E}">
        <p14:creationId xmlns:p14="http://schemas.microsoft.com/office/powerpoint/2010/main" val="41341291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13</a:t>
            </a:fld>
            <a:endParaRPr lang="en-US" noProof="0" dirty="0"/>
          </a:p>
        </p:txBody>
      </p:sp>
    </p:spTree>
    <p:extLst>
      <p:ext uri="{BB962C8B-B14F-4D97-AF65-F5344CB8AC3E}">
        <p14:creationId xmlns:p14="http://schemas.microsoft.com/office/powerpoint/2010/main" val="4105550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2</a:t>
            </a:fld>
            <a:endParaRPr lang="en-US" noProof="0" dirty="0"/>
          </a:p>
        </p:txBody>
      </p:sp>
    </p:spTree>
    <p:extLst>
      <p:ext uri="{BB962C8B-B14F-4D97-AF65-F5344CB8AC3E}">
        <p14:creationId xmlns:p14="http://schemas.microsoft.com/office/powerpoint/2010/main" val="1467541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FD412-5FF1-F5B1-5348-B54412BAD5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9DBB87-C894-92D9-9206-47D7D7CB67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F14F5E-6BEA-029F-1AB5-2BEAB34CBA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C62FBE6-36AD-3CDD-DC2F-19F42FB3E13B}"/>
              </a:ext>
            </a:extLst>
          </p:cNvPr>
          <p:cNvSpPr>
            <a:spLocks noGrp="1"/>
          </p:cNvSpPr>
          <p:nvPr>
            <p:ph type="sldNum" sz="quarter" idx="5"/>
          </p:nvPr>
        </p:nvSpPr>
        <p:spPr/>
        <p:txBody>
          <a:bodyPr/>
          <a:lstStyle/>
          <a:p>
            <a:fld id="{7C366290-4595-5745-A50F-D5EC13BAC604}" type="slidenum">
              <a:rPr lang="en-US" noProof="0" smtClean="0"/>
              <a:t>3</a:t>
            </a:fld>
            <a:endParaRPr lang="en-US" noProof="0" dirty="0"/>
          </a:p>
        </p:txBody>
      </p:sp>
    </p:spTree>
    <p:extLst>
      <p:ext uri="{BB962C8B-B14F-4D97-AF65-F5344CB8AC3E}">
        <p14:creationId xmlns:p14="http://schemas.microsoft.com/office/powerpoint/2010/main" val="2066295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4</a:t>
            </a:fld>
            <a:endParaRPr lang="en-US" noProof="0" dirty="0"/>
          </a:p>
        </p:txBody>
      </p:sp>
    </p:spTree>
    <p:extLst>
      <p:ext uri="{BB962C8B-B14F-4D97-AF65-F5344CB8AC3E}">
        <p14:creationId xmlns:p14="http://schemas.microsoft.com/office/powerpoint/2010/main" val="87366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CF9FB6-4A5B-4F89-6376-4C6DF84754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BD262F-88FA-E97F-31DD-80188660AB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6B9164-2557-EC5C-0A8B-F75080C72F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DC5CFC0-7619-893B-523D-148F3FF80896}"/>
              </a:ext>
            </a:extLst>
          </p:cNvPr>
          <p:cNvSpPr>
            <a:spLocks noGrp="1"/>
          </p:cNvSpPr>
          <p:nvPr>
            <p:ph type="sldNum" sz="quarter" idx="5"/>
          </p:nvPr>
        </p:nvSpPr>
        <p:spPr/>
        <p:txBody>
          <a:bodyPr/>
          <a:lstStyle/>
          <a:p>
            <a:fld id="{7C366290-4595-5745-A50F-D5EC13BAC604}" type="slidenum">
              <a:rPr lang="en-US" noProof="0" smtClean="0"/>
              <a:t>5</a:t>
            </a:fld>
            <a:endParaRPr lang="en-US" noProof="0" dirty="0"/>
          </a:p>
        </p:txBody>
      </p:sp>
    </p:spTree>
    <p:extLst>
      <p:ext uri="{BB962C8B-B14F-4D97-AF65-F5344CB8AC3E}">
        <p14:creationId xmlns:p14="http://schemas.microsoft.com/office/powerpoint/2010/main" val="1974271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6</a:t>
            </a:fld>
            <a:endParaRPr lang="en-US" noProof="0" dirty="0"/>
          </a:p>
        </p:txBody>
      </p:sp>
    </p:spTree>
    <p:extLst>
      <p:ext uri="{BB962C8B-B14F-4D97-AF65-F5344CB8AC3E}">
        <p14:creationId xmlns:p14="http://schemas.microsoft.com/office/powerpoint/2010/main" val="889873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7</a:t>
            </a:fld>
            <a:endParaRPr lang="en-US" noProof="0" dirty="0"/>
          </a:p>
        </p:txBody>
      </p:sp>
    </p:spTree>
    <p:extLst>
      <p:ext uri="{BB962C8B-B14F-4D97-AF65-F5344CB8AC3E}">
        <p14:creationId xmlns:p14="http://schemas.microsoft.com/office/powerpoint/2010/main" val="3883227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8</a:t>
            </a:fld>
            <a:endParaRPr lang="en-US" noProof="0" dirty="0"/>
          </a:p>
        </p:txBody>
      </p:sp>
    </p:spTree>
    <p:extLst>
      <p:ext uri="{BB962C8B-B14F-4D97-AF65-F5344CB8AC3E}">
        <p14:creationId xmlns:p14="http://schemas.microsoft.com/office/powerpoint/2010/main" val="643945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ED6423-58E4-BA1F-ECBD-3BBD5AB205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94162D-72C4-7E74-0303-9CD26ED37A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FA2595-E7B6-DD7F-8626-870F10A35C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45B3A41-F43E-7DF3-47C4-FF5651B6078E}"/>
              </a:ext>
            </a:extLst>
          </p:cNvPr>
          <p:cNvSpPr>
            <a:spLocks noGrp="1"/>
          </p:cNvSpPr>
          <p:nvPr>
            <p:ph type="sldNum" sz="quarter" idx="5"/>
          </p:nvPr>
        </p:nvSpPr>
        <p:spPr/>
        <p:txBody>
          <a:bodyPr/>
          <a:lstStyle/>
          <a:p>
            <a:fld id="{7C366290-4595-5745-A50F-D5EC13BAC604}" type="slidenum">
              <a:rPr lang="en-US" noProof="0" smtClean="0"/>
              <a:t>9</a:t>
            </a:fld>
            <a:endParaRPr lang="en-US" noProof="0" dirty="0"/>
          </a:p>
        </p:txBody>
      </p:sp>
    </p:spTree>
    <p:extLst>
      <p:ext uri="{BB962C8B-B14F-4D97-AF65-F5344CB8AC3E}">
        <p14:creationId xmlns:p14="http://schemas.microsoft.com/office/powerpoint/2010/main" val="79290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747404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23617148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94231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US"/>
              <a:t>Click icon to add table</a:t>
            </a:r>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0627489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715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57562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59711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38622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5243351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2716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51" r:id="rId4"/>
    <p:sldLayoutId id="2147483676" r:id="rId5"/>
    <p:sldLayoutId id="2147483661" r:id="rId6"/>
    <p:sldLayoutId id="2147483670" r:id="rId7"/>
    <p:sldLayoutId id="2147483678" r:id="rId8"/>
    <p:sldLayoutId id="2147483664" r:id="rId9"/>
    <p:sldLayoutId id="2147483680" r:id="rId10"/>
    <p:sldLayoutId id="2147483681" r:id="rId11"/>
    <p:sldLayoutId id="2147483682" r:id="rId12"/>
    <p:sldLayoutId id="2147483666" r:id="rId13"/>
    <p:sldLayoutId id="2147483654"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680684" y="830825"/>
            <a:ext cx="10830632" cy="1484992"/>
          </a:xfrm>
        </p:spPr>
        <p:txBody>
          <a:bodyPr anchor="ctr"/>
          <a:lstStyle/>
          <a:p>
            <a:r>
              <a:rPr lang="en-US" sz="4500" b="1" dirty="0">
                <a:solidFill>
                  <a:srgbClr val="000000"/>
                </a:solidFill>
                <a:latin typeface="Times New Roman" panose="02020603050405020304" pitchFamily="18" charset="0"/>
                <a:cs typeface="Times New Roman" panose="02020603050405020304" pitchFamily="18" charset="0"/>
              </a:rPr>
              <a:t>Conversion of Low Resolution Image to High Resolution Image</a:t>
            </a:r>
          </a:p>
        </p:txBody>
      </p:sp>
      <p:graphicFrame>
        <p:nvGraphicFramePr>
          <p:cNvPr id="2" name="Table 4">
            <a:extLst>
              <a:ext uri="{FF2B5EF4-FFF2-40B4-BE49-F238E27FC236}">
                <a16:creationId xmlns:a16="http://schemas.microsoft.com/office/drawing/2014/main" id="{7E3A0258-AC26-7B5F-55D2-6352A909B2FC}"/>
              </a:ext>
            </a:extLst>
          </p:cNvPr>
          <p:cNvGraphicFramePr>
            <a:graphicFrameLocks/>
          </p:cNvGraphicFramePr>
          <p:nvPr>
            <p:extLst>
              <p:ext uri="{D42A27DB-BD31-4B8C-83A1-F6EECF244321}">
                <p14:modId xmlns:p14="http://schemas.microsoft.com/office/powerpoint/2010/main" val="1387364779"/>
              </p:ext>
            </p:extLst>
          </p:nvPr>
        </p:nvGraphicFramePr>
        <p:xfrm>
          <a:off x="5098774" y="2807806"/>
          <a:ext cx="5941675" cy="2118155"/>
        </p:xfrm>
        <a:graphic>
          <a:graphicData uri="http://schemas.openxmlformats.org/drawingml/2006/table">
            <a:tbl>
              <a:tblPr firstRow="1" bandRow="1"/>
              <a:tblGrid>
                <a:gridCol w="5941675">
                  <a:extLst>
                    <a:ext uri="{9D8B030D-6E8A-4147-A177-3AD203B41FA5}">
                      <a16:colId xmlns:a16="http://schemas.microsoft.com/office/drawing/2014/main" val="1563570424"/>
                    </a:ext>
                  </a:extLst>
                </a:gridCol>
              </a:tblGrid>
              <a:tr h="2118155">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2400" b="0" dirty="0">
                          <a:solidFill>
                            <a:srgbClr val="000000"/>
                          </a:solidFill>
                          <a:latin typeface="Times New Roman" panose="02020603050405020304" pitchFamily="18" charset="0"/>
                          <a:cs typeface="Times New Roman" panose="02020603050405020304" pitchFamily="18" charset="0"/>
                        </a:rPr>
                        <a:t>K. Ganesh                    –         2103A52022</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400" b="0" kern="1200" dirty="0">
                          <a:solidFill>
                            <a:srgbClr val="000000"/>
                          </a:solidFill>
                          <a:latin typeface="Times New Roman" panose="02020603050405020304" pitchFamily="18" charset="0"/>
                          <a:ea typeface="+mn-ea"/>
                          <a:cs typeface="Times New Roman" panose="02020603050405020304" pitchFamily="18" charset="0"/>
                        </a:rPr>
                        <a:t>K. Durga Preetham      –         2103A52185</a:t>
                      </a:r>
                      <a:endParaRPr lang="en-US" sz="2400" b="0" dirty="0">
                        <a:solidFill>
                          <a:srgbClr val="000000"/>
                        </a:solidFill>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2400" b="0" kern="1200" dirty="0">
                          <a:solidFill>
                            <a:srgbClr val="000000"/>
                          </a:solidFill>
                          <a:latin typeface="Times New Roman" panose="02020603050405020304" pitchFamily="18" charset="0"/>
                          <a:ea typeface="+mn-ea"/>
                          <a:cs typeface="Times New Roman" panose="02020603050405020304" pitchFamily="18" charset="0"/>
                        </a:rPr>
                        <a:t>B. </a:t>
                      </a:r>
                      <a:r>
                        <a:rPr lang="en-US" sz="2400" b="0" kern="1200" dirty="0" err="1">
                          <a:solidFill>
                            <a:srgbClr val="000000"/>
                          </a:solidFill>
                          <a:latin typeface="Times New Roman" panose="02020603050405020304" pitchFamily="18" charset="0"/>
                          <a:ea typeface="+mn-ea"/>
                          <a:cs typeface="Times New Roman" panose="02020603050405020304" pitchFamily="18" charset="0"/>
                        </a:rPr>
                        <a:t>Nithin</a:t>
                      </a:r>
                      <a:r>
                        <a:rPr lang="en-US" sz="2400" b="0" kern="1200" dirty="0">
                          <a:solidFill>
                            <a:srgbClr val="000000"/>
                          </a:solidFill>
                          <a:latin typeface="Times New Roman" panose="02020603050405020304" pitchFamily="18" charset="0"/>
                          <a:ea typeface="+mn-ea"/>
                          <a:cs typeface="Times New Roman" panose="02020603050405020304" pitchFamily="18" charset="0"/>
                        </a:rPr>
                        <a:t> Reddy           –         2103A52046</a:t>
                      </a:r>
                    </a:p>
                  </a:txBody>
                  <a:tcPr>
                    <a:lnL w="12700" cmpd="sng">
                      <a:noFill/>
                      <a:prstDash val="solid"/>
                    </a:lnL>
                    <a:lnR w="12700" cmpd="sng">
                      <a:noFill/>
                      <a:prstDash val="solid"/>
                    </a:lnR>
                    <a:lnT w="12700" cmpd="sng">
                      <a:noFill/>
                      <a:prstDash val="solid"/>
                    </a:lnT>
                    <a:lnB w="952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bl>
          </a:graphicData>
        </a:graphic>
      </p:graphicFrame>
    </p:spTree>
    <p:extLst>
      <p:ext uri="{BB962C8B-B14F-4D97-AF65-F5344CB8AC3E}">
        <p14:creationId xmlns:p14="http://schemas.microsoft.com/office/powerpoint/2010/main" val="13381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808FD-3E0B-1766-BF03-5C0B5FE86B2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6E9EFF-6E1C-2A15-BF44-E602C7876650}"/>
              </a:ext>
            </a:extLst>
          </p:cNvPr>
          <p:cNvSpPr>
            <a:spLocks noGrp="1"/>
          </p:cNvSpPr>
          <p:nvPr>
            <p:ph type="sldNum" sz="quarter" idx="4"/>
          </p:nvPr>
        </p:nvSpPr>
        <p:spPr>
          <a:xfrm>
            <a:off x="11353800" y="5879804"/>
            <a:ext cx="661416" cy="895899"/>
          </a:xfrm>
        </p:spPr>
        <p:txBody>
          <a:bodyPr/>
          <a:lstStyle/>
          <a:p>
            <a:r>
              <a:rPr lang="en-US" dirty="0"/>
              <a:t>10</a:t>
            </a:r>
          </a:p>
        </p:txBody>
      </p:sp>
      <p:graphicFrame>
        <p:nvGraphicFramePr>
          <p:cNvPr id="6" name="Table 5">
            <a:extLst>
              <a:ext uri="{FF2B5EF4-FFF2-40B4-BE49-F238E27FC236}">
                <a16:creationId xmlns:a16="http://schemas.microsoft.com/office/drawing/2014/main" id="{E90B6A37-8F7D-03AA-4566-F58A0BFD1E51}"/>
              </a:ext>
            </a:extLst>
          </p:cNvPr>
          <p:cNvGraphicFramePr>
            <a:graphicFrameLocks noGrp="1"/>
          </p:cNvGraphicFramePr>
          <p:nvPr>
            <p:extLst>
              <p:ext uri="{D42A27DB-BD31-4B8C-83A1-F6EECF244321}">
                <p14:modId xmlns:p14="http://schemas.microsoft.com/office/powerpoint/2010/main" val="2088172476"/>
              </p:ext>
            </p:extLst>
          </p:nvPr>
        </p:nvGraphicFramePr>
        <p:xfrm>
          <a:off x="1701800" y="700377"/>
          <a:ext cx="8788400" cy="5457245"/>
        </p:xfrm>
        <a:graphic>
          <a:graphicData uri="http://schemas.openxmlformats.org/drawingml/2006/table">
            <a:tbl>
              <a:tblPr firstRow="1" bandRow="1">
                <a:tableStyleId>{284E427A-3D55-4303-BF80-6455036E1DE7}</a:tableStyleId>
              </a:tblPr>
              <a:tblGrid>
                <a:gridCol w="4394200">
                  <a:extLst>
                    <a:ext uri="{9D8B030D-6E8A-4147-A177-3AD203B41FA5}">
                      <a16:colId xmlns:a16="http://schemas.microsoft.com/office/drawing/2014/main" val="44296057"/>
                    </a:ext>
                  </a:extLst>
                </a:gridCol>
                <a:gridCol w="4394200">
                  <a:extLst>
                    <a:ext uri="{9D8B030D-6E8A-4147-A177-3AD203B41FA5}">
                      <a16:colId xmlns:a16="http://schemas.microsoft.com/office/drawing/2014/main" val="2406062351"/>
                    </a:ext>
                  </a:extLst>
                </a:gridCol>
              </a:tblGrid>
              <a:tr h="596958">
                <a:tc>
                  <a:txBody>
                    <a:bodyPr/>
                    <a:lstStyle/>
                    <a:p>
                      <a:pPr algn="ctr"/>
                      <a:r>
                        <a:rPr lang="en-IN" sz="3200" b="1" dirty="0">
                          <a:solidFill>
                            <a:srgbClr val="000000"/>
                          </a:solidFill>
                          <a:latin typeface="Times New Roman" panose="02020603050405020304" pitchFamily="18" charset="0"/>
                          <a:cs typeface="Times New Roman" panose="02020603050405020304" pitchFamily="18" charset="0"/>
                        </a:rPr>
                        <a:t>Existing Method</a:t>
                      </a:r>
                    </a:p>
                  </a:txBody>
                  <a:tcP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3200" b="1" dirty="0">
                          <a:solidFill>
                            <a:srgbClr val="000000"/>
                          </a:solidFill>
                          <a:latin typeface="Times New Roman" panose="02020603050405020304" pitchFamily="18" charset="0"/>
                          <a:cs typeface="Times New Roman" panose="02020603050405020304" pitchFamily="18" charset="0"/>
                        </a:rPr>
                        <a:t> Proposed Method</a:t>
                      </a:r>
                    </a:p>
                  </a:txBody>
                  <a:tcPr>
                    <a:solidFill>
                      <a:schemeClr val="accent2">
                        <a:lumMod val="60000"/>
                        <a:lumOff val="40000"/>
                      </a:schemeClr>
                    </a:solidFill>
                  </a:tcPr>
                </a:tc>
                <a:extLst>
                  <a:ext uri="{0D108BD9-81ED-4DB2-BD59-A6C34878D82A}">
                    <a16:rowId xmlns:a16="http://schemas.microsoft.com/office/drawing/2014/main" val="1247571514"/>
                  </a:ext>
                </a:extLst>
              </a:tr>
              <a:tr h="876238">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Use basic interpolation techniques (e.g., bilinear, bicubic) to estimate new pixels.</a:t>
                      </a:r>
                    </a:p>
                  </a:txBody>
                  <a:tcPr anchor="ctr">
                    <a:solidFill>
                      <a:schemeClr val="accent2">
                        <a:lumMod val="40000"/>
                        <a:lumOff val="60000"/>
                        <a:alpha val="40000"/>
                      </a:schemeClr>
                    </a:solidFill>
                  </a:tcPr>
                </a:tc>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Leverages machine learning to analyze and enhance images.</a:t>
                      </a:r>
                      <a:endParaRPr lang="en-IN" sz="2000" dirty="0">
                        <a:solidFill>
                          <a:srgbClr val="000000"/>
                        </a:solidFill>
                        <a:latin typeface="Times New Roman" panose="02020603050405020304" pitchFamily="18" charset="0"/>
                        <a:cs typeface="Times New Roman" panose="02020603050405020304" pitchFamily="18" charset="0"/>
                      </a:endParaRPr>
                    </a:p>
                  </a:txBody>
                  <a:tcPr>
                    <a:solidFill>
                      <a:schemeClr val="accent2">
                        <a:lumMod val="40000"/>
                        <a:lumOff val="60000"/>
                        <a:alpha val="40000"/>
                      </a:schemeClr>
                    </a:solidFill>
                  </a:tcPr>
                </a:tc>
                <a:extLst>
                  <a:ext uri="{0D108BD9-81ED-4DB2-BD59-A6C34878D82A}">
                    <a16:rowId xmlns:a16="http://schemas.microsoft.com/office/drawing/2014/main" val="160398522"/>
                  </a:ext>
                </a:extLst>
              </a:tr>
              <a:tr h="958124">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Result in blurry images and lack fine details.</a:t>
                      </a:r>
                    </a:p>
                  </a:txBody>
                  <a:tcPr anchor="ctr">
                    <a:solidFill>
                      <a:schemeClr val="accent2">
                        <a:lumMod val="40000"/>
                        <a:lumOff val="60000"/>
                      </a:schemeClr>
                    </a:solidFill>
                  </a:tcPr>
                </a:tc>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Produces sharper, more detailed results by predicting missing information.</a:t>
                      </a:r>
                    </a:p>
                  </a:txBody>
                  <a:tcPr anchor="ctr">
                    <a:solidFill>
                      <a:schemeClr val="accent2">
                        <a:lumMod val="40000"/>
                        <a:lumOff val="60000"/>
                      </a:schemeClr>
                    </a:solidFill>
                  </a:tcPr>
                </a:tc>
                <a:extLst>
                  <a:ext uri="{0D108BD9-81ED-4DB2-BD59-A6C34878D82A}">
                    <a16:rowId xmlns:a16="http://schemas.microsoft.com/office/drawing/2014/main" val="3843494404"/>
                  </a:ext>
                </a:extLst>
              </a:tr>
              <a:tr h="958124">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Manual editing is time-consuming and requires expertise.</a:t>
                      </a:r>
                    </a:p>
                  </a:txBody>
                  <a:tcPr anchor="ctr">
                    <a:solidFill>
                      <a:schemeClr val="accent2">
                        <a:lumMod val="40000"/>
                        <a:lumOff val="60000"/>
                        <a:alpha val="40000"/>
                      </a:schemeClr>
                    </a:solidFill>
                  </a:tcPr>
                </a:tc>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Automated process requiring minimal user effort.</a:t>
                      </a:r>
                      <a:endParaRPr lang="en-IN" sz="2000" dirty="0">
                        <a:solidFill>
                          <a:srgbClr val="000000"/>
                        </a:solidFill>
                        <a:latin typeface="Times New Roman" panose="02020603050405020304" pitchFamily="18" charset="0"/>
                        <a:cs typeface="Times New Roman" panose="02020603050405020304" pitchFamily="18" charset="0"/>
                      </a:endParaRPr>
                    </a:p>
                  </a:txBody>
                  <a:tcPr anchor="ctr">
                    <a:solidFill>
                      <a:schemeClr val="accent2">
                        <a:lumMod val="40000"/>
                        <a:lumOff val="60000"/>
                        <a:alpha val="40000"/>
                      </a:schemeClr>
                    </a:solidFill>
                  </a:tcPr>
                </a:tc>
                <a:extLst>
                  <a:ext uri="{0D108BD9-81ED-4DB2-BD59-A6C34878D82A}">
                    <a16:rowId xmlns:a16="http://schemas.microsoft.com/office/drawing/2014/main" val="1090148813"/>
                  </a:ext>
                </a:extLst>
              </a:tr>
              <a:tr h="1030979">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Limited in predicting and restoring lost details.</a:t>
                      </a:r>
                    </a:p>
                  </a:txBody>
                  <a:tcPr anchor="ctr">
                    <a:solidFill>
                      <a:schemeClr val="accent2">
                        <a:lumMod val="40000"/>
                        <a:lumOff val="60000"/>
                      </a:schemeClr>
                    </a:solidFill>
                  </a:tcPr>
                </a:tc>
                <a:tc>
                  <a:txBody>
                    <a:bodyPr/>
                    <a:lstStyle/>
                    <a:p>
                      <a:pPr algn="just"/>
                      <a:r>
                        <a:rPr lang="en-US" sz="2000" dirty="0">
                          <a:solidFill>
                            <a:srgbClr val="000000"/>
                          </a:solidFill>
                          <a:latin typeface="Times New Roman" panose="02020603050405020304" pitchFamily="18" charset="0"/>
                          <a:cs typeface="Times New Roman" panose="02020603050405020304" pitchFamily="18" charset="0"/>
                        </a:rPr>
                        <a:t>Efficient and adaptable for various applications.</a:t>
                      </a:r>
                    </a:p>
                  </a:txBody>
                  <a:tcPr anchor="ctr">
                    <a:solidFill>
                      <a:schemeClr val="accent2">
                        <a:lumMod val="40000"/>
                        <a:lumOff val="60000"/>
                      </a:schemeClr>
                    </a:solidFill>
                  </a:tcPr>
                </a:tc>
                <a:extLst>
                  <a:ext uri="{0D108BD9-81ED-4DB2-BD59-A6C34878D82A}">
                    <a16:rowId xmlns:a16="http://schemas.microsoft.com/office/drawing/2014/main" val="3052626764"/>
                  </a:ext>
                </a:extLst>
              </a:tr>
              <a:tr h="1036822">
                <a:tc>
                  <a:txBody>
                    <a:bodyPr/>
                    <a:lstStyle/>
                    <a:p>
                      <a:r>
                        <a:rPr lang="en-US" sz="2000" dirty="0">
                          <a:solidFill>
                            <a:srgbClr val="000000"/>
                          </a:solidFill>
                          <a:latin typeface="Times New Roman" panose="02020603050405020304" pitchFamily="18" charset="0"/>
                          <a:cs typeface="Times New Roman" panose="02020603050405020304" pitchFamily="18" charset="0"/>
                        </a:rPr>
                        <a:t>Less effective for high-quality image enhancement.</a:t>
                      </a:r>
                    </a:p>
                  </a:txBody>
                  <a:tcPr anchor="ctr">
                    <a:solidFill>
                      <a:schemeClr val="accent2">
                        <a:lumMod val="40000"/>
                        <a:lumOff val="60000"/>
                        <a:alpha val="40000"/>
                      </a:schemeClr>
                    </a:solidFill>
                  </a:tcPr>
                </a:tc>
                <a:tc>
                  <a:txBody>
                    <a:bodyPr/>
                    <a:lstStyle/>
                    <a:p>
                      <a:r>
                        <a:rPr lang="en-US" sz="2000" dirty="0">
                          <a:solidFill>
                            <a:srgbClr val="000000"/>
                          </a:solidFill>
                          <a:latin typeface="Times New Roman" panose="02020603050405020304" pitchFamily="18" charset="0"/>
                          <a:cs typeface="Times New Roman" panose="02020603050405020304" pitchFamily="18" charset="0"/>
                        </a:rPr>
                        <a:t>Outperforms traditional methods in clarity and detail restoration.</a:t>
                      </a:r>
                    </a:p>
                  </a:txBody>
                  <a:tcPr anchor="ctr">
                    <a:solidFill>
                      <a:schemeClr val="accent2">
                        <a:lumMod val="40000"/>
                        <a:lumOff val="60000"/>
                        <a:alpha val="40000"/>
                      </a:schemeClr>
                    </a:solidFill>
                  </a:tcPr>
                </a:tc>
                <a:extLst>
                  <a:ext uri="{0D108BD9-81ED-4DB2-BD59-A6C34878D82A}">
                    <a16:rowId xmlns:a16="http://schemas.microsoft.com/office/drawing/2014/main" val="1941402423"/>
                  </a:ext>
                </a:extLst>
              </a:tr>
            </a:tbl>
          </a:graphicData>
        </a:graphic>
      </p:graphicFrame>
    </p:spTree>
    <p:extLst>
      <p:ext uri="{BB962C8B-B14F-4D97-AF65-F5344CB8AC3E}">
        <p14:creationId xmlns:p14="http://schemas.microsoft.com/office/powerpoint/2010/main" val="1271654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0DD1A-6FCE-A967-FD25-8DFF7264A7A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5F62B15-2129-F853-5AF7-9A001EB210E4}"/>
              </a:ext>
            </a:extLst>
          </p:cNvPr>
          <p:cNvSpPr>
            <a:spLocks noGrp="1"/>
          </p:cNvSpPr>
          <p:nvPr>
            <p:ph type="sldNum" sz="quarter" idx="4"/>
          </p:nvPr>
        </p:nvSpPr>
        <p:spPr>
          <a:xfrm>
            <a:off x="11523297" y="5962101"/>
            <a:ext cx="661416" cy="895899"/>
          </a:xfrm>
        </p:spPr>
        <p:txBody>
          <a:bodyPr/>
          <a:lstStyle/>
          <a:p>
            <a:r>
              <a:rPr lang="en-US" dirty="0"/>
              <a:t>11</a:t>
            </a:r>
          </a:p>
        </p:txBody>
      </p:sp>
      <p:sp>
        <p:nvSpPr>
          <p:cNvPr id="2" name="TextBox 1">
            <a:extLst>
              <a:ext uri="{FF2B5EF4-FFF2-40B4-BE49-F238E27FC236}">
                <a16:creationId xmlns:a16="http://schemas.microsoft.com/office/drawing/2014/main" id="{8210993F-A765-D5A2-B320-973415D555EF}"/>
              </a:ext>
            </a:extLst>
          </p:cNvPr>
          <p:cNvSpPr txBox="1"/>
          <p:nvPr/>
        </p:nvSpPr>
        <p:spPr>
          <a:xfrm>
            <a:off x="629265" y="157316"/>
            <a:ext cx="1996059" cy="830997"/>
          </a:xfrm>
          <a:prstGeom prst="rect">
            <a:avLst/>
          </a:prstGeom>
          <a:noFill/>
        </p:spPr>
        <p:txBody>
          <a:bodyPr wrap="none" rtlCol="0">
            <a:spAutoFit/>
          </a:bodyPr>
          <a:lstStyle/>
          <a:p>
            <a:r>
              <a:rPr lang="en-IN" sz="4800" dirty="0">
                <a:solidFill>
                  <a:srgbClr val="000000"/>
                </a:solidFill>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8CD436B-0C11-0FA1-F83A-D36EF90B6141}"/>
              </a:ext>
            </a:extLst>
          </p:cNvPr>
          <p:cNvPicPr>
            <a:picLocks noChangeAspect="1"/>
          </p:cNvPicPr>
          <p:nvPr/>
        </p:nvPicPr>
        <p:blipFill>
          <a:blip r:embed="rId3"/>
          <a:stretch>
            <a:fillRect/>
          </a:stretch>
        </p:blipFill>
        <p:spPr>
          <a:xfrm>
            <a:off x="668705" y="1406011"/>
            <a:ext cx="4983818" cy="2258049"/>
          </a:xfrm>
          <a:prstGeom prst="rect">
            <a:avLst/>
          </a:prstGeom>
        </p:spPr>
      </p:pic>
      <p:pic>
        <p:nvPicPr>
          <p:cNvPr id="10" name="Picture 9">
            <a:extLst>
              <a:ext uri="{FF2B5EF4-FFF2-40B4-BE49-F238E27FC236}">
                <a16:creationId xmlns:a16="http://schemas.microsoft.com/office/drawing/2014/main" id="{B17DA37B-E264-12E9-544B-FB655742CB20}"/>
              </a:ext>
            </a:extLst>
          </p:cNvPr>
          <p:cNvPicPr>
            <a:picLocks noChangeAspect="1"/>
          </p:cNvPicPr>
          <p:nvPr/>
        </p:nvPicPr>
        <p:blipFill>
          <a:blip r:embed="rId4"/>
          <a:stretch>
            <a:fillRect/>
          </a:stretch>
        </p:blipFill>
        <p:spPr>
          <a:xfrm>
            <a:off x="668703" y="4206556"/>
            <a:ext cx="4983819" cy="2321800"/>
          </a:xfrm>
          <a:prstGeom prst="rect">
            <a:avLst/>
          </a:prstGeom>
        </p:spPr>
      </p:pic>
      <p:pic>
        <p:nvPicPr>
          <p:cNvPr id="12" name="Picture 11">
            <a:extLst>
              <a:ext uri="{FF2B5EF4-FFF2-40B4-BE49-F238E27FC236}">
                <a16:creationId xmlns:a16="http://schemas.microsoft.com/office/drawing/2014/main" id="{30F1ACA2-D016-29D0-1DD0-6485AB592AF1}"/>
              </a:ext>
            </a:extLst>
          </p:cNvPr>
          <p:cNvPicPr>
            <a:picLocks noChangeAspect="1"/>
          </p:cNvPicPr>
          <p:nvPr/>
        </p:nvPicPr>
        <p:blipFill>
          <a:blip r:embed="rId5"/>
          <a:stretch>
            <a:fillRect/>
          </a:stretch>
        </p:blipFill>
        <p:spPr>
          <a:xfrm>
            <a:off x="6539479" y="4206556"/>
            <a:ext cx="4983818" cy="2355134"/>
          </a:xfrm>
          <a:prstGeom prst="rect">
            <a:avLst/>
          </a:prstGeom>
        </p:spPr>
      </p:pic>
      <p:pic>
        <p:nvPicPr>
          <p:cNvPr id="14" name="Picture 13">
            <a:extLst>
              <a:ext uri="{FF2B5EF4-FFF2-40B4-BE49-F238E27FC236}">
                <a16:creationId xmlns:a16="http://schemas.microsoft.com/office/drawing/2014/main" id="{60D7BB98-8366-2346-6F3F-23A04EE9842D}"/>
              </a:ext>
            </a:extLst>
          </p:cNvPr>
          <p:cNvPicPr>
            <a:picLocks noChangeAspect="1"/>
          </p:cNvPicPr>
          <p:nvPr/>
        </p:nvPicPr>
        <p:blipFill>
          <a:blip r:embed="rId6"/>
          <a:stretch>
            <a:fillRect/>
          </a:stretch>
        </p:blipFill>
        <p:spPr>
          <a:xfrm>
            <a:off x="6539478" y="1406011"/>
            <a:ext cx="4983816" cy="2344866"/>
          </a:xfrm>
          <a:prstGeom prst="rect">
            <a:avLst/>
          </a:prstGeom>
        </p:spPr>
      </p:pic>
    </p:spTree>
    <p:extLst>
      <p:ext uri="{BB962C8B-B14F-4D97-AF65-F5344CB8AC3E}">
        <p14:creationId xmlns:p14="http://schemas.microsoft.com/office/powerpoint/2010/main" val="3262029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6DE8B-44AB-A0AA-FBAB-BBB86DD23495}"/>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5CF8E125-3230-3322-2C3A-4E2FECE35689}"/>
              </a:ext>
            </a:extLst>
          </p:cNvPr>
          <p:cNvSpPr>
            <a:spLocks noGrp="1"/>
          </p:cNvSpPr>
          <p:nvPr>
            <p:ph type="title"/>
          </p:nvPr>
        </p:nvSpPr>
        <p:spPr>
          <a:xfrm>
            <a:off x="949366" y="886285"/>
            <a:ext cx="6299238" cy="914400"/>
          </a:xfrm>
        </p:spPr>
        <p:txBody>
          <a:bodyPr/>
          <a:lstStyle/>
          <a:p>
            <a:r>
              <a:rPr lang="en-IN" sz="4800" dirty="0">
                <a:solidFill>
                  <a:srgbClr val="000000"/>
                </a:solidFill>
                <a:latin typeface="Times New Roman" panose="02020603050405020304" pitchFamily="18" charset="0"/>
                <a:cs typeface="Times New Roman" panose="02020603050405020304" pitchFamily="18" charset="0"/>
              </a:rPr>
              <a:t>Conclusion</a:t>
            </a:r>
            <a:r>
              <a:rPr lang="en-IN" sz="4800" dirty="0"/>
              <a:t> </a:t>
            </a:r>
            <a:endParaRPr lang="en-US" sz="4800" dirty="0">
              <a:solidFill>
                <a:srgbClr val="000000"/>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47D3B375-5FF0-B9A2-E418-D7C079F9B475}"/>
              </a:ext>
            </a:extLst>
          </p:cNvPr>
          <p:cNvSpPr>
            <a:spLocks noGrp="1"/>
          </p:cNvSpPr>
          <p:nvPr>
            <p:ph type="sldNum" sz="quarter" idx="4"/>
          </p:nvPr>
        </p:nvSpPr>
        <p:spPr>
          <a:xfrm>
            <a:off x="11353800" y="5879804"/>
            <a:ext cx="661416" cy="895899"/>
          </a:xfrm>
        </p:spPr>
        <p:txBody>
          <a:bodyPr/>
          <a:lstStyle/>
          <a:p>
            <a:r>
              <a:rPr lang="en-US" dirty="0"/>
              <a:t>12</a:t>
            </a:r>
          </a:p>
        </p:txBody>
      </p:sp>
      <p:sp>
        <p:nvSpPr>
          <p:cNvPr id="5" name="Rectangle 2">
            <a:extLst>
              <a:ext uri="{FF2B5EF4-FFF2-40B4-BE49-F238E27FC236}">
                <a16:creationId xmlns:a16="http://schemas.microsoft.com/office/drawing/2014/main" id="{DE3AAE04-3CF6-40AB-CB7D-C399518E47F1}"/>
              </a:ext>
            </a:extLst>
          </p:cNvPr>
          <p:cNvSpPr>
            <a:spLocks noChangeArrowheads="1"/>
          </p:cNvSpPr>
          <p:nvPr/>
        </p:nvSpPr>
        <p:spPr bwMode="auto">
          <a:xfrm>
            <a:off x="949366" y="2108665"/>
            <a:ext cx="10735142"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In conclusion, this project introduces a hybrid approach using GANs and diffusion models to revolutionize image super-resolution. By combining the strengths of these advanced technologies, the proposed method delivers sharper details, realistic textures, and minimal artifacts in high-resolution outputs. It outperforms traditional methods with improved metrics such as PSNR, SSIM, and LPIPS, ensuring consistent performance across diverse image types and complex patterns. This solution balances realism and detail recovery, making it a scalable and efficient choice for applications in medical imaging, satellite imaging, and media enhancement. Ultimately, the project sets a new benchmark in super-resolution technology, providing a cutting-edge tool for addressing real-world challenges in image enhancement.</a:t>
            </a:r>
          </a:p>
        </p:txBody>
      </p:sp>
    </p:spTree>
    <p:extLst>
      <p:ext uri="{BB962C8B-B14F-4D97-AF65-F5344CB8AC3E}">
        <p14:creationId xmlns:p14="http://schemas.microsoft.com/office/powerpoint/2010/main" val="35080220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5DC0028-4150-0F89-E59C-F563C67F6CFD}"/>
              </a:ext>
            </a:extLst>
          </p:cNvPr>
          <p:cNvSpPr>
            <a:spLocks noGrp="1"/>
          </p:cNvSpPr>
          <p:nvPr>
            <p:ph type="ctrTitle"/>
          </p:nvPr>
        </p:nvSpPr>
        <p:spPr>
          <a:xfrm>
            <a:off x="3177155" y="2544096"/>
            <a:ext cx="6152322" cy="1769807"/>
          </a:xfrm>
        </p:spPr>
        <p:txBody>
          <a:bodyPr/>
          <a:lstStyle/>
          <a:p>
            <a:r>
              <a:rPr lang="en-US" sz="8800" dirty="0">
                <a:solidFill>
                  <a:srgbClr val="000000"/>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188828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46C7B-D29F-368C-FEEC-CDFA125F8E5C}"/>
              </a:ext>
            </a:extLst>
          </p:cNvPr>
          <p:cNvSpPr>
            <a:spLocks noGrp="1"/>
          </p:cNvSpPr>
          <p:nvPr>
            <p:ph type="title"/>
          </p:nvPr>
        </p:nvSpPr>
        <p:spPr>
          <a:xfrm>
            <a:off x="1072253" y="2436652"/>
            <a:ext cx="5641848" cy="1646903"/>
          </a:xfrm>
        </p:spPr>
        <p:txBody>
          <a:bodyPr/>
          <a:lstStyle/>
          <a:p>
            <a:r>
              <a:rPr lang="en-US" sz="3500" dirty="0">
                <a:latin typeface="Times New Roman" panose="02020603050405020304" pitchFamily="18" charset="0"/>
                <a:cs typeface="Times New Roman" panose="02020603050405020304" pitchFamily="18" charset="0"/>
              </a:rPr>
              <a:t>Agenda</a:t>
            </a:r>
          </a:p>
        </p:txBody>
      </p:sp>
      <p:sp>
        <p:nvSpPr>
          <p:cNvPr id="5" name="TextBox 4">
            <a:extLst>
              <a:ext uri="{FF2B5EF4-FFF2-40B4-BE49-F238E27FC236}">
                <a16:creationId xmlns:a16="http://schemas.microsoft.com/office/drawing/2014/main" id="{FAF05CD6-E04E-A3AD-6515-C5CD5426A289}"/>
              </a:ext>
            </a:extLst>
          </p:cNvPr>
          <p:cNvSpPr txBox="1"/>
          <p:nvPr/>
        </p:nvSpPr>
        <p:spPr>
          <a:xfrm>
            <a:off x="7511845" y="679921"/>
            <a:ext cx="3720890" cy="5324535"/>
          </a:xfrm>
          <a:prstGeom prst="rect">
            <a:avLst/>
          </a:prstGeom>
          <a:noFill/>
        </p:spPr>
        <p:txBody>
          <a:bodyPr wrap="none" rtlCol="0">
            <a:spAutoFit/>
          </a:bodyPr>
          <a:lstStyle/>
          <a:p>
            <a:r>
              <a:rPr lang="en-IN" sz="2000" b="1" dirty="0">
                <a:solidFill>
                  <a:srgbClr val="000000"/>
                </a:solidFill>
                <a:latin typeface="Times New Roman" panose="02020603050405020304" pitchFamily="18" charset="0"/>
                <a:cs typeface="Times New Roman" panose="02020603050405020304" pitchFamily="18" charset="0"/>
              </a:rPr>
              <a:t>ABSTRACT                              3</a:t>
            </a:r>
          </a:p>
          <a:p>
            <a:endParaRPr lang="en-IN" sz="2000" b="1" dirty="0">
              <a:solidFill>
                <a:srgbClr val="000000"/>
              </a:solidFill>
              <a:latin typeface="Times New Roman" panose="02020603050405020304" pitchFamily="18" charset="0"/>
              <a:cs typeface="Times New Roman" panose="02020603050405020304" pitchFamily="18" charset="0"/>
            </a:endParaRPr>
          </a:p>
          <a:p>
            <a:r>
              <a:rPr lang="en-IN" sz="2000" b="1" dirty="0">
                <a:solidFill>
                  <a:srgbClr val="000000"/>
                </a:solidFill>
                <a:latin typeface="Times New Roman" panose="02020603050405020304" pitchFamily="18" charset="0"/>
                <a:cs typeface="Times New Roman" panose="02020603050405020304" pitchFamily="18" charset="0"/>
              </a:rPr>
              <a:t>INTRODUCTION                    4</a:t>
            </a:r>
          </a:p>
          <a:p>
            <a:endParaRPr lang="en-IN" sz="2000" b="1" dirty="0">
              <a:solidFill>
                <a:srgbClr val="000000"/>
              </a:solidFill>
              <a:latin typeface="Times New Roman" panose="02020603050405020304" pitchFamily="18" charset="0"/>
              <a:cs typeface="Times New Roman" panose="02020603050405020304" pitchFamily="18" charset="0"/>
            </a:endParaRPr>
          </a:p>
          <a:p>
            <a:r>
              <a:rPr lang="en-IN" sz="2000" b="1" dirty="0">
                <a:solidFill>
                  <a:srgbClr val="000000"/>
                </a:solidFill>
                <a:latin typeface="Times New Roman" panose="02020603050405020304" pitchFamily="18" charset="0"/>
                <a:cs typeface="Times New Roman" panose="02020603050405020304" pitchFamily="18" charset="0"/>
              </a:rPr>
              <a:t>PROBLEM STATEMENT      5</a:t>
            </a:r>
          </a:p>
          <a:p>
            <a:endParaRPr lang="en-IN" sz="2000" b="1" dirty="0">
              <a:solidFill>
                <a:srgbClr val="000000"/>
              </a:solidFill>
              <a:latin typeface="Times New Roman" panose="02020603050405020304" pitchFamily="18" charset="0"/>
              <a:cs typeface="Times New Roman" panose="02020603050405020304" pitchFamily="18" charset="0"/>
            </a:endParaRPr>
          </a:p>
          <a:p>
            <a:r>
              <a:rPr lang="en-US" sz="2000" b="1" kern="1200" dirty="0">
                <a:solidFill>
                  <a:srgbClr val="000000"/>
                </a:solidFill>
                <a:effectLst/>
                <a:latin typeface="Times New Roman" panose="02020603050405020304" pitchFamily="18" charset="0"/>
                <a:cs typeface="Times New Roman" panose="02020603050405020304" pitchFamily="18" charset="0"/>
              </a:rPr>
              <a:t>LITERATURE SURVEY        6</a:t>
            </a:r>
          </a:p>
          <a:p>
            <a:endParaRPr lang="en-IN" sz="2000" b="1" dirty="0">
              <a:solidFill>
                <a:srgbClr val="000000"/>
              </a:solidFill>
              <a:effectLst/>
              <a:latin typeface="Times New Roman" panose="02020603050405020304" pitchFamily="18" charset="0"/>
              <a:cs typeface="Times New Roman" panose="02020603050405020304" pitchFamily="18" charset="0"/>
            </a:endParaRPr>
          </a:p>
          <a:p>
            <a:r>
              <a:rPr lang="en-IN" sz="2000" b="1" dirty="0">
                <a:solidFill>
                  <a:srgbClr val="000000"/>
                </a:solidFill>
                <a:latin typeface="Times New Roman" panose="02020603050405020304" pitchFamily="18" charset="0"/>
                <a:cs typeface="Times New Roman" panose="02020603050405020304" pitchFamily="18" charset="0"/>
              </a:rPr>
              <a:t>OBJECTIVE                            8</a:t>
            </a:r>
          </a:p>
          <a:p>
            <a:endParaRPr lang="en-IN" sz="2000" b="1" dirty="0">
              <a:solidFill>
                <a:srgbClr val="000000"/>
              </a:solidFill>
              <a:latin typeface="Times New Roman" panose="02020603050405020304" pitchFamily="18" charset="0"/>
              <a:cs typeface="Times New Roman" panose="02020603050405020304" pitchFamily="18" charset="0"/>
            </a:endParaRPr>
          </a:p>
          <a:p>
            <a:r>
              <a:rPr lang="en-US" sz="2000" b="1" kern="1200" dirty="0">
                <a:solidFill>
                  <a:srgbClr val="000000"/>
                </a:solidFill>
                <a:effectLst/>
                <a:latin typeface="Times New Roman" panose="02020603050405020304" pitchFamily="18" charset="0"/>
                <a:cs typeface="Times New Roman" panose="02020603050405020304" pitchFamily="18" charset="0"/>
              </a:rPr>
              <a:t>PROPOSED SOLUTION       9</a:t>
            </a:r>
          </a:p>
          <a:p>
            <a:endParaRPr lang="en-IN" sz="2000" b="1" dirty="0">
              <a:solidFill>
                <a:srgbClr val="000000"/>
              </a:solidFill>
              <a:effectLst/>
              <a:latin typeface="Times New Roman" panose="02020603050405020304" pitchFamily="18" charset="0"/>
              <a:cs typeface="Times New Roman" panose="02020603050405020304" pitchFamily="18" charset="0"/>
            </a:endParaRPr>
          </a:p>
          <a:p>
            <a:r>
              <a:rPr lang="en-US" sz="2000" b="1" kern="1200" dirty="0">
                <a:solidFill>
                  <a:srgbClr val="000000"/>
                </a:solidFill>
                <a:effectLst/>
                <a:latin typeface="Times New Roman" panose="02020603050405020304" pitchFamily="18" charset="0"/>
                <a:cs typeface="Times New Roman" panose="02020603050405020304" pitchFamily="18" charset="0"/>
              </a:rPr>
              <a:t>EXISTING vs PROPOSED    10</a:t>
            </a:r>
          </a:p>
          <a:p>
            <a:endParaRPr lang="en-IN" sz="2000" b="1" dirty="0">
              <a:solidFill>
                <a:srgbClr val="000000"/>
              </a:solidFill>
              <a:effectLst/>
              <a:latin typeface="Times New Roman" panose="02020603050405020304" pitchFamily="18" charset="0"/>
              <a:cs typeface="Times New Roman" panose="02020603050405020304" pitchFamily="18" charset="0"/>
            </a:endParaRPr>
          </a:p>
          <a:p>
            <a:r>
              <a:rPr lang="en-IN" sz="2000" b="1" dirty="0">
                <a:solidFill>
                  <a:srgbClr val="000000"/>
                </a:solidFill>
                <a:latin typeface="Times New Roman" panose="02020603050405020304" pitchFamily="18" charset="0"/>
                <a:cs typeface="Times New Roman" panose="02020603050405020304" pitchFamily="18" charset="0"/>
              </a:rPr>
              <a:t>RESULTS                                 11</a:t>
            </a:r>
          </a:p>
          <a:p>
            <a:r>
              <a:rPr lang="en-IN" sz="2000" b="1" dirty="0">
                <a:solidFill>
                  <a:srgbClr val="000000"/>
                </a:solidFill>
                <a:latin typeface="Times New Roman" panose="02020603050405020304" pitchFamily="18" charset="0"/>
                <a:cs typeface="Times New Roman" panose="02020603050405020304" pitchFamily="18" charset="0"/>
              </a:rPr>
              <a:t> </a:t>
            </a:r>
          </a:p>
          <a:p>
            <a:r>
              <a:rPr lang="en-IN" sz="2000" b="1" dirty="0">
                <a:solidFill>
                  <a:srgbClr val="000000"/>
                </a:solidFill>
                <a:latin typeface="Times New Roman" panose="02020603050405020304" pitchFamily="18" charset="0"/>
                <a:cs typeface="Times New Roman" panose="02020603050405020304" pitchFamily="18" charset="0"/>
              </a:rPr>
              <a:t>CONCLUSION                        12</a:t>
            </a:r>
          </a:p>
        </p:txBody>
      </p:sp>
    </p:spTree>
    <p:extLst>
      <p:ext uri="{BB962C8B-B14F-4D97-AF65-F5344CB8AC3E}">
        <p14:creationId xmlns:p14="http://schemas.microsoft.com/office/powerpoint/2010/main" val="58647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30600-72E1-2395-9F9E-518748E7725D}"/>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6A7DCCEB-D750-DFA3-508B-05F406CB2AF9}"/>
              </a:ext>
            </a:extLst>
          </p:cNvPr>
          <p:cNvSpPr>
            <a:spLocks noGrp="1"/>
          </p:cNvSpPr>
          <p:nvPr>
            <p:ph type="title"/>
          </p:nvPr>
        </p:nvSpPr>
        <p:spPr>
          <a:xfrm>
            <a:off x="722375" y="170995"/>
            <a:ext cx="4048408" cy="914400"/>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Abstract</a:t>
            </a:r>
            <a:endParaRPr lang="en-US" sz="4800" dirty="0">
              <a:solidFill>
                <a:srgbClr val="000000"/>
              </a:solidFill>
              <a:cs typeface="Times New Roman" panose="02020603050405020304" pitchFamily="18" charset="0"/>
            </a:endParaRPr>
          </a:p>
        </p:txBody>
      </p:sp>
      <p:sp>
        <p:nvSpPr>
          <p:cNvPr id="3" name="Slide Number Placeholder 2">
            <a:extLst>
              <a:ext uri="{FF2B5EF4-FFF2-40B4-BE49-F238E27FC236}">
                <a16:creationId xmlns:a16="http://schemas.microsoft.com/office/drawing/2014/main" id="{13C7327E-10C9-3234-01AF-C335305BAD81}"/>
              </a:ext>
            </a:extLst>
          </p:cNvPr>
          <p:cNvSpPr>
            <a:spLocks noGrp="1"/>
          </p:cNvSpPr>
          <p:nvPr>
            <p:ph type="sldNum" sz="quarter" idx="4"/>
          </p:nvPr>
        </p:nvSpPr>
        <p:spPr>
          <a:xfrm>
            <a:off x="11353800" y="5879804"/>
            <a:ext cx="661416" cy="895899"/>
          </a:xfrm>
        </p:spPr>
        <p:txBody>
          <a:bodyPr/>
          <a:lstStyle/>
          <a:p>
            <a:r>
              <a:rPr lang="en-US" dirty="0"/>
              <a:t>3</a:t>
            </a:r>
          </a:p>
        </p:txBody>
      </p:sp>
      <p:sp>
        <p:nvSpPr>
          <p:cNvPr id="2" name="Rectangle 1">
            <a:extLst>
              <a:ext uri="{FF2B5EF4-FFF2-40B4-BE49-F238E27FC236}">
                <a16:creationId xmlns:a16="http://schemas.microsoft.com/office/drawing/2014/main" id="{35F88453-44F4-CB36-C65A-A9A1CFA7C0D0}"/>
              </a:ext>
            </a:extLst>
          </p:cNvPr>
          <p:cNvSpPr>
            <a:spLocks noChangeArrowheads="1"/>
          </p:cNvSpPr>
          <p:nvPr/>
        </p:nvSpPr>
        <p:spPr bwMode="auto">
          <a:xfrm>
            <a:off x="722375" y="1351507"/>
            <a:ext cx="10732058"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200" dirty="0">
                <a:solidFill>
                  <a:srgbClr val="000000"/>
                </a:solidFill>
                <a:latin typeface="Times New Roman" panose="02020603050405020304" pitchFamily="18" charset="0"/>
                <a:cs typeface="Times New Roman" panose="02020603050405020304" pitchFamily="18" charset="0"/>
              </a:rPr>
              <a:t>Our Capstone</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project focuses on enhancing low-resolution images into high-resolution versions using advanced machine learning techniques, specifically Enhanced Super-Resolution GANs (ESRGANs). ESRGAN, an improved version of Generative Adversarial Networks (GANs), employs a generator-discriminator framework to add fine details and realistic textures while preserving the image's natural look.</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By training on diverse datasets, the model ensures sharp, visually accurate outputs, making it highly applicable in fields like healthcare, media, and surveillance. Additionally, we have developed a user interface that allows users to upload low-resolution images and view the enhanced results easily. The project aims to deliver a scalable and robust solution for image super-resolution, advancing the quality and usability of degraded visual content. The user interface also enables seamless interaction, allowing users to quickly see the effects of image enhancement, making it accessible and practical for various applications.</a:t>
            </a:r>
          </a:p>
        </p:txBody>
      </p:sp>
    </p:spTree>
    <p:extLst>
      <p:ext uri="{BB962C8B-B14F-4D97-AF65-F5344CB8AC3E}">
        <p14:creationId xmlns:p14="http://schemas.microsoft.com/office/powerpoint/2010/main" val="1375560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A7BE12AD-D808-BDE0-3EB8-5BC50B1D8474}"/>
              </a:ext>
            </a:extLst>
          </p:cNvPr>
          <p:cNvSpPr>
            <a:spLocks noGrp="1"/>
          </p:cNvSpPr>
          <p:nvPr>
            <p:ph type="title"/>
          </p:nvPr>
        </p:nvSpPr>
        <p:spPr>
          <a:xfrm>
            <a:off x="722375" y="849421"/>
            <a:ext cx="4048408" cy="914400"/>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Introduction</a:t>
            </a:r>
          </a:p>
        </p:txBody>
      </p:sp>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a:xfrm>
            <a:off x="11353800" y="5879804"/>
            <a:ext cx="661416" cy="895899"/>
          </a:xfrm>
        </p:spPr>
        <p:txBody>
          <a:bodyPr/>
          <a:lstStyle/>
          <a:p>
            <a:r>
              <a:rPr lang="en-US" dirty="0"/>
              <a:t>4</a:t>
            </a:r>
          </a:p>
        </p:txBody>
      </p:sp>
      <p:sp>
        <p:nvSpPr>
          <p:cNvPr id="2" name="Rectangle 1">
            <a:extLst>
              <a:ext uri="{FF2B5EF4-FFF2-40B4-BE49-F238E27FC236}">
                <a16:creationId xmlns:a16="http://schemas.microsoft.com/office/drawing/2014/main" id="{F4A52886-2E7A-F292-F580-9A1F2293683A}"/>
              </a:ext>
            </a:extLst>
          </p:cNvPr>
          <p:cNvSpPr>
            <a:spLocks noChangeArrowheads="1"/>
          </p:cNvSpPr>
          <p:nvPr/>
        </p:nvSpPr>
        <p:spPr bwMode="auto">
          <a:xfrm>
            <a:off x="722375" y="2197892"/>
            <a:ext cx="10732058"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This project aims to address the challenge of low-resolution images by developing a system that enhances</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them into high-resolution versions using Enhanced Super-Resolution Generative Adversarial Networks (ESRGAN). ESRGAN, an advanced machine learning method, uses a generator-discriminator framework to restore fine details and</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realistic textures, producing sharper and more natural images. By improving the clarity and quality of images, this project has practical applications in healthcare, media, and surveillance, making visual content more effective and impactful.</a:t>
            </a:r>
          </a:p>
        </p:txBody>
      </p:sp>
    </p:spTree>
    <p:extLst>
      <p:ext uri="{BB962C8B-B14F-4D97-AF65-F5344CB8AC3E}">
        <p14:creationId xmlns:p14="http://schemas.microsoft.com/office/powerpoint/2010/main" val="1966913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E1C80-2BEA-E828-0E36-06A98FF92015}"/>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5F9392DE-C5E1-5388-0A8F-50B5996D494E}"/>
              </a:ext>
            </a:extLst>
          </p:cNvPr>
          <p:cNvSpPr>
            <a:spLocks noGrp="1"/>
          </p:cNvSpPr>
          <p:nvPr>
            <p:ph type="title"/>
          </p:nvPr>
        </p:nvSpPr>
        <p:spPr>
          <a:xfrm>
            <a:off x="924557" y="1061885"/>
            <a:ext cx="8805083" cy="819924"/>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Problem Identification</a:t>
            </a:r>
          </a:p>
        </p:txBody>
      </p:sp>
      <p:sp>
        <p:nvSpPr>
          <p:cNvPr id="3" name="Slide Number Placeholder 2">
            <a:extLst>
              <a:ext uri="{FF2B5EF4-FFF2-40B4-BE49-F238E27FC236}">
                <a16:creationId xmlns:a16="http://schemas.microsoft.com/office/drawing/2014/main" id="{89CE2D0E-E061-9F2B-DAE6-C6DAA6F9AE1D}"/>
              </a:ext>
            </a:extLst>
          </p:cNvPr>
          <p:cNvSpPr>
            <a:spLocks noGrp="1"/>
          </p:cNvSpPr>
          <p:nvPr>
            <p:ph type="sldNum" sz="quarter" idx="4"/>
          </p:nvPr>
        </p:nvSpPr>
        <p:spPr>
          <a:xfrm>
            <a:off x="11353800" y="5879804"/>
            <a:ext cx="661416" cy="895899"/>
          </a:xfrm>
        </p:spPr>
        <p:txBody>
          <a:bodyPr/>
          <a:lstStyle/>
          <a:p>
            <a:r>
              <a:rPr lang="en-US" dirty="0"/>
              <a:t>5</a:t>
            </a:r>
          </a:p>
        </p:txBody>
      </p:sp>
      <p:sp>
        <p:nvSpPr>
          <p:cNvPr id="4" name="Rectangle 1">
            <a:extLst>
              <a:ext uri="{FF2B5EF4-FFF2-40B4-BE49-F238E27FC236}">
                <a16:creationId xmlns:a16="http://schemas.microsoft.com/office/drawing/2014/main" id="{B02D470E-059F-ED98-E701-9FC4C4C7E168}"/>
              </a:ext>
            </a:extLst>
          </p:cNvPr>
          <p:cNvSpPr>
            <a:spLocks noChangeArrowheads="1"/>
          </p:cNvSpPr>
          <p:nvPr/>
        </p:nvSpPr>
        <p:spPr bwMode="auto">
          <a:xfrm>
            <a:off x="924557" y="2367171"/>
            <a:ext cx="10903649"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Many images, such as old photos, medical scans, or blurry security footage, are low-resolution, making them unclear and difficult to use. This limits their usefulness in healthcare, security, and everyday applications. Traditional methods to enhance image quality are often slow and produce</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unsatisfactory results. This project aims to solve this problem by developing an efficient way to convert</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low-resolution images into high-resolution ones, preserving clarity and detail for better usability.</a:t>
            </a:r>
          </a:p>
        </p:txBody>
      </p:sp>
    </p:spTree>
    <p:extLst>
      <p:ext uri="{BB962C8B-B14F-4D97-AF65-F5344CB8AC3E}">
        <p14:creationId xmlns:p14="http://schemas.microsoft.com/office/powerpoint/2010/main" val="2148642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A7BE12AD-D808-BDE0-3EB8-5BC50B1D8474}"/>
              </a:ext>
            </a:extLst>
          </p:cNvPr>
          <p:cNvSpPr>
            <a:spLocks noGrp="1"/>
          </p:cNvSpPr>
          <p:nvPr>
            <p:ph type="title"/>
          </p:nvPr>
        </p:nvSpPr>
        <p:spPr>
          <a:xfrm>
            <a:off x="936370" y="73047"/>
            <a:ext cx="5082075" cy="914400"/>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Literature Survey</a:t>
            </a:r>
          </a:p>
        </p:txBody>
      </p:sp>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a:xfrm>
            <a:off x="11353800" y="5879804"/>
            <a:ext cx="661416" cy="895899"/>
          </a:xfrm>
        </p:spPr>
        <p:txBody>
          <a:bodyPr/>
          <a:lstStyle/>
          <a:p>
            <a:r>
              <a:rPr lang="en-US" dirty="0"/>
              <a:t>6</a:t>
            </a:r>
          </a:p>
        </p:txBody>
      </p:sp>
      <p:graphicFrame>
        <p:nvGraphicFramePr>
          <p:cNvPr id="2" name="Table 1">
            <a:extLst>
              <a:ext uri="{FF2B5EF4-FFF2-40B4-BE49-F238E27FC236}">
                <a16:creationId xmlns:a16="http://schemas.microsoft.com/office/drawing/2014/main" id="{767E0EAE-48DD-969D-3D28-0909BC492644}"/>
              </a:ext>
            </a:extLst>
          </p:cNvPr>
          <p:cNvGraphicFramePr>
            <a:graphicFrameLocks noGrp="1"/>
          </p:cNvGraphicFramePr>
          <p:nvPr>
            <p:extLst>
              <p:ext uri="{D42A27DB-BD31-4B8C-83A1-F6EECF244321}">
                <p14:modId xmlns:p14="http://schemas.microsoft.com/office/powerpoint/2010/main" val="2827828045"/>
              </p:ext>
            </p:extLst>
          </p:nvPr>
        </p:nvGraphicFramePr>
        <p:xfrm>
          <a:off x="936370" y="1319334"/>
          <a:ext cx="10417430" cy="5008419"/>
        </p:xfrm>
        <a:graphic>
          <a:graphicData uri="http://schemas.openxmlformats.org/drawingml/2006/table">
            <a:tbl>
              <a:tblPr firstRow="1" firstCol="1" bandRow="1"/>
              <a:tblGrid>
                <a:gridCol w="623846">
                  <a:extLst>
                    <a:ext uri="{9D8B030D-6E8A-4147-A177-3AD203B41FA5}">
                      <a16:colId xmlns:a16="http://schemas.microsoft.com/office/drawing/2014/main" val="2112541157"/>
                    </a:ext>
                  </a:extLst>
                </a:gridCol>
                <a:gridCol w="2320791">
                  <a:extLst>
                    <a:ext uri="{9D8B030D-6E8A-4147-A177-3AD203B41FA5}">
                      <a16:colId xmlns:a16="http://schemas.microsoft.com/office/drawing/2014/main" val="2512140027"/>
                    </a:ext>
                  </a:extLst>
                </a:gridCol>
                <a:gridCol w="1839285">
                  <a:extLst>
                    <a:ext uri="{9D8B030D-6E8A-4147-A177-3AD203B41FA5}">
                      <a16:colId xmlns:a16="http://schemas.microsoft.com/office/drawing/2014/main" val="1317885483"/>
                    </a:ext>
                  </a:extLst>
                </a:gridCol>
                <a:gridCol w="1989408">
                  <a:extLst>
                    <a:ext uri="{9D8B030D-6E8A-4147-A177-3AD203B41FA5}">
                      <a16:colId xmlns:a16="http://schemas.microsoft.com/office/drawing/2014/main" val="947628128"/>
                    </a:ext>
                  </a:extLst>
                </a:gridCol>
                <a:gridCol w="1748101">
                  <a:extLst>
                    <a:ext uri="{9D8B030D-6E8A-4147-A177-3AD203B41FA5}">
                      <a16:colId xmlns:a16="http://schemas.microsoft.com/office/drawing/2014/main" val="2081055123"/>
                    </a:ext>
                  </a:extLst>
                </a:gridCol>
                <a:gridCol w="1895999">
                  <a:extLst>
                    <a:ext uri="{9D8B030D-6E8A-4147-A177-3AD203B41FA5}">
                      <a16:colId xmlns:a16="http://schemas.microsoft.com/office/drawing/2014/main" val="1871580938"/>
                    </a:ext>
                  </a:extLst>
                </a:gridCol>
              </a:tblGrid>
              <a:tr h="421402">
                <a:tc>
                  <a:txBody>
                    <a:bodyPr/>
                    <a:lstStyle/>
                    <a:p>
                      <a:pPr algn="just" fontAlgn="base"/>
                      <a:r>
                        <a:rPr lang="en-US"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s.no</a:t>
                      </a:r>
                      <a:endParaRPr lang="en-IN"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gn="just" fontAlgn="base"/>
                      <a:r>
                        <a:rPr lang="en-US"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Authors and Year</a:t>
                      </a:r>
                      <a:endParaRPr lang="en-IN"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Models used</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Parameters </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Merits</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Limitations and drawback</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2721735279"/>
                  </a:ext>
                </a:extLst>
              </a:tr>
              <a:tr h="2304494">
                <a:tc>
                  <a:txBody>
                    <a:bodyPr/>
                    <a:lstStyle/>
                    <a:p>
                      <a:pPr algn="just" fontAlgn="base"/>
                      <a:r>
                        <a:rPr lang="en-US" sz="14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1</a:t>
                      </a:r>
                      <a:endParaRPr lang="en-IN"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Chao Dong, Chen Change Loy, </a:t>
                      </a:r>
                      <a:r>
                        <a:rPr lang="en-US" sz="1400" dirty="0" err="1">
                          <a:solidFill>
                            <a:srgbClr val="000000"/>
                          </a:solidFill>
                          <a:effectLst/>
                          <a:latin typeface="Times New Roman" panose="02020603050405020304" pitchFamily="18" charset="0"/>
                          <a:cs typeface="Times New Roman" panose="02020603050405020304" pitchFamily="18" charset="0"/>
                        </a:rPr>
                        <a:t>Kaiming</a:t>
                      </a:r>
                      <a:r>
                        <a:rPr lang="en-US" sz="1400" dirty="0">
                          <a:solidFill>
                            <a:srgbClr val="000000"/>
                          </a:solidFill>
                          <a:effectLst/>
                          <a:latin typeface="Times New Roman" panose="02020603050405020304" pitchFamily="18" charset="0"/>
                          <a:cs typeface="Times New Roman" panose="02020603050405020304" pitchFamily="18" charset="0"/>
                        </a:rPr>
                        <a:t> He, </a:t>
                      </a:r>
                      <a:r>
                        <a:rPr lang="en-US" sz="1400" dirty="0" err="1">
                          <a:solidFill>
                            <a:srgbClr val="000000"/>
                          </a:solidFill>
                          <a:effectLst/>
                          <a:latin typeface="Times New Roman" panose="02020603050405020304" pitchFamily="18" charset="0"/>
                          <a:cs typeface="Times New Roman" panose="02020603050405020304" pitchFamily="18" charset="0"/>
                        </a:rPr>
                        <a:t>Xiaoou</a:t>
                      </a:r>
                      <a:r>
                        <a:rPr lang="en-US" sz="1400" dirty="0">
                          <a:solidFill>
                            <a:srgbClr val="000000"/>
                          </a:solidFill>
                          <a:effectLst/>
                          <a:latin typeface="Times New Roman" panose="02020603050405020304" pitchFamily="18" charset="0"/>
                          <a:cs typeface="Times New Roman" panose="02020603050405020304" pitchFamily="18" charset="0"/>
                        </a:rPr>
                        <a:t> Tang (2014)</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Super-Resolution Convolutional Neural Network (SRCNN)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MSE loss function (Mean Squared Error)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First deep learning model specifically for super-resolution. Achieves significant improvement over traditional methods (e.g., bicubic interpolation).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Slow training due to the use of raw pixel inputs. MSE loss leads to blurry results since it focuses on minimizing pixel-wise errors without considering perceptual quality.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134678845"/>
                  </a:ext>
                </a:extLst>
              </a:tr>
              <a:tr h="2262663">
                <a:tc>
                  <a:txBody>
                    <a:bodyPr/>
                    <a:lstStyle/>
                    <a:p>
                      <a:pPr algn="just" fontAlgn="base"/>
                      <a:r>
                        <a:rPr lang="en-US" sz="14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2</a:t>
                      </a:r>
                      <a:endParaRPr lang="en-IN"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Jiwon</a:t>
                      </a: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Kim, Jung Kwon Lee, Kyoung Mu Lee (2016)</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VDSR (Very Deep Super-Resolution Network)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20 convolutional layers. Residual learning to speed up training.</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Deeper network improves performance significantly compared to SRCNN. Residual learning helps in faster convergence and allows using a deeper network.</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marR="35560">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High memory consumption due to the deeper architecture. Still suffers from the issue of producing blurred images due to pixel-wise loss function (MSE).</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053464821"/>
                  </a:ext>
                </a:extLst>
              </a:tr>
            </a:tbl>
          </a:graphicData>
        </a:graphic>
      </p:graphicFrame>
    </p:spTree>
    <p:extLst>
      <p:ext uri="{BB962C8B-B14F-4D97-AF65-F5344CB8AC3E}">
        <p14:creationId xmlns:p14="http://schemas.microsoft.com/office/powerpoint/2010/main" val="3561117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a:xfrm>
            <a:off x="11353800" y="5879804"/>
            <a:ext cx="661416" cy="895899"/>
          </a:xfrm>
        </p:spPr>
        <p:txBody>
          <a:bodyPr/>
          <a:lstStyle/>
          <a:p>
            <a:r>
              <a:rPr lang="en-US" dirty="0"/>
              <a:t>7</a:t>
            </a:r>
          </a:p>
        </p:txBody>
      </p:sp>
      <p:graphicFrame>
        <p:nvGraphicFramePr>
          <p:cNvPr id="2" name="Content Placeholder 1">
            <a:extLst>
              <a:ext uri="{FF2B5EF4-FFF2-40B4-BE49-F238E27FC236}">
                <a16:creationId xmlns:a16="http://schemas.microsoft.com/office/drawing/2014/main" id="{8EE30C40-6F7E-81D7-E1D5-C35ABC12B6D7}"/>
              </a:ext>
            </a:extLst>
          </p:cNvPr>
          <p:cNvGraphicFramePr>
            <a:graphicFrameLocks noGrp="1"/>
          </p:cNvGraphicFramePr>
          <p:nvPr>
            <p:ph sz="quarter" idx="10"/>
            <p:extLst>
              <p:ext uri="{D42A27DB-BD31-4B8C-83A1-F6EECF244321}">
                <p14:modId xmlns:p14="http://schemas.microsoft.com/office/powerpoint/2010/main" val="1564541689"/>
              </p:ext>
            </p:extLst>
          </p:nvPr>
        </p:nvGraphicFramePr>
        <p:xfrm>
          <a:off x="914400" y="894912"/>
          <a:ext cx="10390315" cy="5068176"/>
        </p:xfrm>
        <a:graphic>
          <a:graphicData uri="http://schemas.openxmlformats.org/drawingml/2006/table">
            <a:tbl>
              <a:tblPr firstRow="1" firstCol="1" bandRow="1"/>
              <a:tblGrid>
                <a:gridCol w="596731">
                  <a:extLst>
                    <a:ext uri="{9D8B030D-6E8A-4147-A177-3AD203B41FA5}">
                      <a16:colId xmlns:a16="http://schemas.microsoft.com/office/drawing/2014/main" val="2112541157"/>
                    </a:ext>
                  </a:extLst>
                </a:gridCol>
                <a:gridCol w="2320791">
                  <a:extLst>
                    <a:ext uri="{9D8B030D-6E8A-4147-A177-3AD203B41FA5}">
                      <a16:colId xmlns:a16="http://schemas.microsoft.com/office/drawing/2014/main" val="2512140027"/>
                    </a:ext>
                  </a:extLst>
                </a:gridCol>
                <a:gridCol w="1839285">
                  <a:extLst>
                    <a:ext uri="{9D8B030D-6E8A-4147-A177-3AD203B41FA5}">
                      <a16:colId xmlns:a16="http://schemas.microsoft.com/office/drawing/2014/main" val="1317885483"/>
                    </a:ext>
                  </a:extLst>
                </a:gridCol>
                <a:gridCol w="1989408">
                  <a:extLst>
                    <a:ext uri="{9D8B030D-6E8A-4147-A177-3AD203B41FA5}">
                      <a16:colId xmlns:a16="http://schemas.microsoft.com/office/drawing/2014/main" val="947628128"/>
                    </a:ext>
                  </a:extLst>
                </a:gridCol>
                <a:gridCol w="1748101">
                  <a:extLst>
                    <a:ext uri="{9D8B030D-6E8A-4147-A177-3AD203B41FA5}">
                      <a16:colId xmlns:a16="http://schemas.microsoft.com/office/drawing/2014/main" val="2081055123"/>
                    </a:ext>
                  </a:extLst>
                </a:gridCol>
                <a:gridCol w="1895999">
                  <a:extLst>
                    <a:ext uri="{9D8B030D-6E8A-4147-A177-3AD203B41FA5}">
                      <a16:colId xmlns:a16="http://schemas.microsoft.com/office/drawing/2014/main" val="1871580938"/>
                    </a:ext>
                  </a:extLst>
                </a:gridCol>
              </a:tblGrid>
              <a:tr h="421402">
                <a:tc>
                  <a:txBody>
                    <a:bodyPr/>
                    <a:lstStyle/>
                    <a:p>
                      <a:pPr algn="just" fontAlgn="base"/>
                      <a:r>
                        <a:rPr lang="en-US"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s.no</a:t>
                      </a:r>
                      <a:endParaRPr lang="en-IN"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gn="just" fontAlgn="base"/>
                      <a:r>
                        <a:rPr lang="en-US"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Authors and Year</a:t>
                      </a:r>
                      <a:endParaRPr lang="en-IN" sz="14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Models used</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Parameters </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Merits</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Limitations and drawback</a:t>
                      </a:r>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2721735279"/>
                  </a:ext>
                </a:extLst>
              </a:tr>
              <a:tr h="2304494">
                <a:tc>
                  <a:txBody>
                    <a:bodyPr/>
                    <a:lstStyle/>
                    <a:p>
                      <a:pPr algn="just" fontAlgn="base"/>
                      <a:r>
                        <a:rPr lang="en-US" sz="14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3</a:t>
                      </a:r>
                      <a:endParaRPr lang="en-IN"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Christian </a:t>
                      </a:r>
                      <a:r>
                        <a:rPr lang="en-US" sz="1400" dirty="0" err="1">
                          <a:solidFill>
                            <a:srgbClr val="000000"/>
                          </a:solidFill>
                          <a:effectLst/>
                          <a:latin typeface="Times New Roman" panose="02020603050405020304" pitchFamily="18" charset="0"/>
                          <a:cs typeface="Times New Roman" panose="02020603050405020304" pitchFamily="18" charset="0"/>
                        </a:rPr>
                        <a:t>Ledig</a:t>
                      </a:r>
                      <a:r>
                        <a:rPr lang="en-US" sz="1400" dirty="0">
                          <a:solidFill>
                            <a:srgbClr val="000000"/>
                          </a:solidFill>
                          <a:effectLst/>
                          <a:latin typeface="Times New Roman" panose="02020603050405020304" pitchFamily="18" charset="0"/>
                          <a:cs typeface="Times New Roman" panose="02020603050405020304" pitchFamily="18" charset="0"/>
                        </a:rPr>
                        <a:t>, Lucas Theis, Ferenc </a:t>
                      </a:r>
                      <a:r>
                        <a:rPr lang="en-US" sz="1400" dirty="0" err="1">
                          <a:solidFill>
                            <a:srgbClr val="000000"/>
                          </a:solidFill>
                          <a:effectLst/>
                          <a:latin typeface="Times New Roman" panose="02020603050405020304" pitchFamily="18" charset="0"/>
                          <a:cs typeface="Times New Roman" panose="02020603050405020304" pitchFamily="18" charset="0"/>
                        </a:rPr>
                        <a:t>Huszár</a:t>
                      </a:r>
                      <a:r>
                        <a:rPr lang="en-US" sz="1400" dirty="0">
                          <a:solidFill>
                            <a:srgbClr val="000000"/>
                          </a:solidFill>
                          <a:effectLst/>
                          <a:latin typeface="Times New Roman" panose="02020603050405020304" pitchFamily="18" charset="0"/>
                          <a:cs typeface="Times New Roman" panose="02020603050405020304" pitchFamily="18" charset="0"/>
                        </a:rPr>
                        <a:t>, et al. (2017)</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SRGAN (Super-Resolution GAN)</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GAN framework: Generator + Discriminator. Perceptual loss function based on VGG features.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First GAN-based model for super-resolution, generating visually sharper images compared to previous methods. Perceptual loss provides visually appealing, high-resolution images rather than focusing on pixel accuracy.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cs typeface="Times New Roman" panose="02020603050405020304" pitchFamily="18" charset="0"/>
                        </a:rPr>
                        <a:t>More complex architecture requiring fine-tuning of adversarial loss and perceptual loss. </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134678845"/>
                  </a:ext>
                </a:extLst>
              </a:tr>
              <a:tr h="2131110">
                <a:tc>
                  <a:txBody>
                    <a:bodyPr/>
                    <a:lstStyle/>
                    <a:p>
                      <a:pPr algn="just" fontAlgn="base"/>
                      <a:r>
                        <a:rPr lang="en-US" sz="14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4</a:t>
                      </a:r>
                      <a:endParaRPr lang="en-IN"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txBody>
                  <a:tcPr marL="0" marR="0" marT="0" marB="0"/>
                </a:tc>
                <a:tc>
                  <a:txBody>
                    <a:bodyPr/>
                    <a:lstStyle/>
                    <a:p>
                      <a:pPr>
                        <a:lnSpc>
                          <a:spcPct val="107000"/>
                        </a:lnSpc>
                        <a:spcAft>
                          <a:spcPts val="800"/>
                        </a:spcAft>
                      </a:pPr>
                      <a:r>
                        <a:rPr lang="en-US"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Xintao</a:t>
                      </a: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Wang, Ke Yu, </a:t>
                      </a:r>
                      <a:r>
                        <a:rPr lang="en-US"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Shixiang</a:t>
                      </a: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Wu, et al. (2018)</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ESRGAN (Enhanced SRGAN)</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Introduced Relativistic GAN. Perceptual loss with better feature extraction (VGG19).</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Further improves perceptual quality and sharpness over SRGAN.RRDB removes batch normalization for faster and more stable training..</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tc>
                  <a:txBody>
                    <a:bodyPr/>
                    <a:lstStyle/>
                    <a:p>
                      <a:pPr marR="35560">
                        <a:lnSpc>
                          <a:spcPct val="107000"/>
                        </a:lnSpc>
                        <a:spcAft>
                          <a:spcPts val="8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Still requires large computational resources for training. Perceptual loss can sometimes result in overly sharp textures that don't match real-world scenes.</a:t>
                      </a:r>
                      <a:endPar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053464821"/>
                  </a:ext>
                </a:extLst>
              </a:tr>
            </a:tbl>
          </a:graphicData>
        </a:graphic>
      </p:graphicFrame>
    </p:spTree>
    <p:extLst>
      <p:ext uri="{BB962C8B-B14F-4D97-AF65-F5344CB8AC3E}">
        <p14:creationId xmlns:p14="http://schemas.microsoft.com/office/powerpoint/2010/main" val="783694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A7BE12AD-D808-BDE0-3EB8-5BC50B1D8474}"/>
              </a:ext>
            </a:extLst>
          </p:cNvPr>
          <p:cNvSpPr>
            <a:spLocks noGrp="1"/>
          </p:cNvSpPr>
          <p:nvPr>
            <p:ph type="title"/>
          </p:nvPr>
        </p:nvSpPr>
        <p:spPr>
          <a:xfrm>
            <a:off x="760323" y="818322"/>
            <a:ext cx="2943199" cy="914400"/>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Objective</a:t>
            </a:r>
          </a:p>
        </p:txBody>
      </p:sp>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a:xfrm>
            <a:off x="11353800" y="5879804"/>
            <a:ext cx="661416" cy="895899"/>
          </a:xfrm>
        </p:spPr>
        <p:txBody>
          <a:bodyPr/>
          <a:lstStyle/>
          <a:p>
            <a:r>
              <a:rPr lang="en-US" dirty="0"/>
              <a:t>8</a:t>
            </a:r>
          </a:p>
        </p:txBody>
      </p:sp>
      <p:sp>
        <p:nvSpPr>
          <p:cNvPr id="7" name="TextBox 6">
            <a:extLst>
              <a:ext uri="{FF2B5EF4-FFF2-40B4-BE49-F238E27FC236}">
                <a16:creationId xmlns:a16="http://schemas.microsoft.com/office/drawing/2014/main" id="{D9E91D90-F1F8-C106-6B11-E005A739F9D5}"/>
              </a:ext>
            </a:extLst>
          </p:cNvPr>
          <p:cNvSpPr txBox="1"/>
          <p:nvPr/>
        </p:nvSpPr>
        <p:spPr>
          <a:xfrm>
            <a:off x="760323" y="2251587"/>
            <a:ext cx="10205883" cy="2800767"/>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Develop a tool or method to enhance low-resolution images and convert them into high-resolution versions.</a:t>
            </a:r>
          </a:p>
          <a:p>
            <a:pPr marL="285750" indent="-285750">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Ensure the enhanced images retain essential details and clarity for accurate interpretation and usability.</a:t>
            </a:r>
          </a:p>
          <a:p>
            <a:pPr marL="285750" indent="-285750">
              <a:buFont typeface="Arial" panose="020B0604020202020204" pitchFamily="34" charset="0"/>
              <a:buChar char="•"/>
            </a:pPr>
            <a:r>
              <a:rPr lang="en-IN" sz="2200" dirty="0">
                <a:solidFill>
                  <a:srgbClr val="000000"/>
                </a:solidFill>
                <a:latin typeface="Times New Roman" panose="02020603050405020304" pitchFamily="18" charset="0"/>
                <a:cs typeface="Times New Roman" panose="02020603050405020304" pitchFamily="18" charset="0"/>
              </a:rPr>
              <a:t>Provide a solution that is efficient, user-friendly, and adaptable to various applications.</a:t>
            </a:r>
          </a:p>
          <a:p>
            <a:pPr marL="285750" indent="-285750">
              <a:buFont typeface="Arial" panose="020B0604020202020204" pitchFamily="34" charset="0"/>
              <a:buChar char="•"/>
            </a:pPr>
            <a:r>
              <a:rPr lang="en-IN" sz="2200" dirty="0">
                <a:solidFill>
                  <a:srgbClr val="000000"/>
                </a:solidFill>
                <a:latin typeface="Times New Roman" panose="02020603050405020304" pitchFamily="18" charset="0"/>
                <a:cs typeface="Times New Roman" panose="02020603050405020304" pitchFamily="18" charset="0"/>
              </a:rPr>
              <a:t>Support industries like Healthcare and security by improving the quality of visual data.</a:t>
            </a:r>
          </a:p>
          <a:p>
            <a:pPr marL="285750" indent="-285750">
              <a:buFont typeface="Arial" panose="020B0604020202020204" pitchFamily="34" charset="0"/>
              <a:buChar char="•"/>
            </a:pPr>
            <a:r>
              <a:rPr lang="en-IN" sz="2200" dirty="0">
                <a:solidFill>
                  <a:srgbClr val="000000"/>
                </a:solidFill>
                <a:latin typeface="Times New Roman" panose="02020603050405020304" pitchFamily="18" charset="0"/>
                <a:cs typeface="Times New Roman" panose="02020603050405020304" pitchFamily="18" charset="0"/>
              </a:rPr>
              <a:t>Address the limitations of traditional image enhancement methods with innovative and reliable techniques.</a:t>
            </a:r>
          </a:p>
        </p:txBody>
      </p:sp>
    </p:spTree>
    <p:extLst>
      <p:ext uri="{BB962C8B-B14F-4D97-AF65-F5344CB8AC3E}">
        <p14:creationId xmlns:p14="http://schemas.microsoft.com/office/powerpoint/2010/main" val="3935529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6C7515-8F5C-BA70-4745-0E3ACDC7C9D8}"/>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3D0F29B1-2C29-FE22-5A5A-755A050410A1}"/>
              </a:ext>
            </a:extLst>
          </p:cNvPr>
          <p:cNvSpPr>
            <a:spLocks noGrp="1"/>
          </p:cNvSpPr>
          <p:nvPr>
            <p:ph type="title"/>
          </p:nvPr>
        </p:nvSpPr>
        <p:spPr>
          <a:xfrm>
            <a:off x="943995" y="1014968"/>
            <a:ext cx="6299238" cy="914400"/>
          </a:xfrm>
        </p:spPr>
        <p:txBody>
          <a:bodyPr/>
          <a:lstStyle/>
          <a:p>
            <a:r>
              <a:rPr lang="en-US" sz="4800" dirty="0">
                <a:solidFill>
                  <a:srgbClr val="000000"/>
                </a:solidFill>
                <a:latin typeface="Times New Roman" panose="02020603050405020304" pitchFamily="18" charset="0"/>
                <a:cs typeface="Times New Roman" panose="02020603050405020304" pitchFamily="18" charset="0"/>
              </a:rPr>
              <a:t>Proposed Solution</a:t>
            </a:r>
          </a:p>
        </p:txBody>
      </p:sp>
      <p:sp>
        <p:nvSpPr>
          <p:cNvPr id="3" name="Slide Number Placeholder 2">
            <a:extLst>
              <a:ext uri="{FF2B5EF4-FFF2-40B4-BE49-F238E27FC236}">
                <a16:creationId xmlns:a16="http://schemas.microsoft.com/office/drawing/2014/main" id="{6A79CD24-A4F9-8722-C4DD-34BEB14D39E4}"/>
              </a:ext>
            </a:extLst>
          </p:cNvPr>
          <p:cNvSpPr>
            <a:spLocks noGrp="1"/>
          </p:cNvSpPr>
          <p:nvPr>
            <p:ph type="sldNum" sz="quarter" idx="4"/>
          </p:nvPr>
        </p:nvSpPr>
        <p:spPr>
          <a:xfrm>
            <a:off x="11353800" y="5879804"/>
            <a:ext cx="661416" cy="895899"/>
          </a:xfrm>
        </p:spPr>
        <p:txBody>
          <a:bodyPr/>
          <a:lstStyle/>
          <a:p>
            <a:r>
              <a:rPr lang="en-US" dirty="0"/>
              <a:t>9</a:t>
            </a:r>
          </a:p>
        </p:txBody>
      </p:sp>
      <p:sp>
        <p:nvSpPr>
          <p:cNvPr id="2" name="Rectangle 1">
            <a:extLst>
              <a:ext uri="{FF2B5EF4-FFF2-40B4-BE49-F238E27FC236}">
                <a16:creationId xmlns:a16="http://schemas.microsoft.com/office/drawing/2014/main" id="{E24CAA16-7C00-436C-A2DA-C6DCF6324E3E}"/>
              </a:ext>
            </a:extLst>
          </p:cNvPr>
          <p:cNvSpPr>
            <a:spLocks noChangeArrowheads="1"/>
          </p:cNvSpPr>
          <p:nvPr/>
        </p:nvSpPr>
        <p:spPr bwMode="auto">
          <a:xfrm>
            <a:off x="943995" y="2281469"/>
            <a:ext cx="10304009"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This project aims to address the challenge of low-resolution images by developing a system that enhances</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them into high-resolution versions using Enhanced Super-Resolution Generative Adversarial Networks (ESRGAN). ESRGAN, an advanced machine learning method, uses a generator-discriminator framework to restore fine details and</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realistic textures, producing sharper and more natural images. By improving the clarity and quality of images, this project</a:t>
            </a:r>
            <a:r>
              <a:rPr lang="en-US" altLang="en-US" sz="2200" dirty="0">
                <a:solidFill>
                  <a:srgbClr val="000000"/>
                </a:solidFill>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has practical applications in fields like healthcare, media, and surveillance, making visual content more effective and impactful.</a:t>
            </a:r>
          </a:p>
        </p:txBody>
      </p:sp>
    </p:spTree>
    <p:extLst>
      <p:ext uri="{BB962C8B-B14F-4D97-AF65-F5344CB8AC3E}">
        <p14:creationId xmlns:p14="http://schemas.microsoft.com/office/powerpoint/2010/main" val="3824891815"/>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DF9CEC-52C2-4D14-B2F5-11176002A8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249AD37-9510-4A2D-B790-12C439A83F93}">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{5E582316-8C51-4ADD-BCA6-C2C01DD5CF86}tf11964407_win32</Template>
  <TotalTime>281</TotalTime>
  <Words>1155</Words>
  <Application>Microsoft Office PowerPoint</Application>
  <PresentationFormat>Widescreen</PresentationFormat>
  <Paragraphs>112</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Courier New</vt:lpstr>
      <vt:lpstr>Gill Sans Nova Light</vt:lpstr>
      <vt:lpstr>Sagona Book</vt:lpstr>
      <vt:lpstr>Times New Roman</vt:lpstr>
      <vt:lpstr>Custom</vt:lpstr>
      <vt:lpstr>Conversion of Low Resolution Image to High Resolution Image</vt:lpstr>
      <vt:lpstr>Agenda</vt:lpstr>
      <vt:lpstr>Abstract</vt:lpstr>
      <vt:lpstr>Introduction</vt:lpstr>
      <vt:lpstr>Problem Identification</vt:lpstr>
      <vt:lpstr>Literature Survey</vt:lpstr>
      <vt:lpstr>PowerPoint Presentation</vt:lpstr>
      <vt:lpstr>Objective</vt:lpstr>
      <vt:lpstr>Proposed Solution</vt:lpstr>
      <vt:lpstr>PowerPoint Presentation</vt:lpstr>
      <vt:lpstr>PowerPoint Presentation</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Akshay Gupta</dc:creator>
  <cp:lastModifiedBy>Durga Preetham Kasarla</cp:lastModifiedBy>
  <cp:revision>8</cp:revision>
  <dcterms:created xsi:type="dcterms:W3CDTF">2024-10-20T09:36:49Z</dcterms:created>
  <dcterms:modified xsi:type="dcterms:W3CDTF">2024-11-28T18:05:57Z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